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8" r:id="rId1"/>
  </p:sldMasterIdLst>
  <p:notesMasterIdLst>
    <p:notesMasterId r:id="rId54"/>
  </p:notesMasterIdLst>
  <p:sldIdLst>
    <p:sldId id="298" r:id="rId2"/>
    <p:sldId id="256" r:id="rId3"/>
    <p:sldId id="311" r:id="rId4"/>
    <p:sldId id="258" r:id="rId5"/>
    <p:sldId id="377" r:id="rId6"/>
    <p:sldId id="376" r:id="rId7"/>
    <p:sldId id="284" r:id="rId8"/>
    <p:sldId id="313" r:id="rId9"/>
    <p:sldId id="285" r:id="rId10"/>
    <p:sldId id="381" r:id="rId11"/>
    <p:sldId id="380" r:id="rId12"/>
    <p:sldId id="267" r:id="rId13"/>
    <p:sldId id="392" r:id="rId14"/>
    <p:sldId id="379" r:id="rId15"/>
    <p:sldId id="257" r:id="rId16"/>
    <p:sldId id="382" r:id="rId17"/>
    <p:sldId id="384" r:id="rId18"/>
    <p:sldId id="300" r:id="rId19"/>
    <p:sldId id="312" r:id="rId20"/>
    <p:sldId id="400" r:id="rId21"/>
    <p:sldId id="351" r:id="rId22"/>
    <p:sldId id="346" r:id="rId23"/>
    <p:sldId id="315" r:id="rId24"/>
    <p:sldId id="396" r:id="rId25"/>
    <p:sldId id="353" r:id="rId26"/>
    <p:sldId id="394" r:id="rId27"/>
    <p:sldId id="316" r:id="rId28"/>
    <p:sldId id="399" r:id="rId29"/>
    <p:sldId id="318" r:id="rId30"/>
    <p:sldId id="357" r:id="rId31"/>
    <p:sldId id="344" r:id="rId32"/>
    <p:sldId id="319" r:id="rId33"/>
    <p:sldId id="369" r:id="rId34"/>
    <p:sldId id="370" r:id="rId35"/>
    <p:sldId id="407" r:id="rId36"/>
    <p:sldId id="406" r:id="rId37"/>
    <p:sldId id="362" r:id="rId38"/>
    <p:sldId id="364" r:id="rId39"/>
    <p:sldId id="365" r:id="rId40"/>
    <p:sldId id="304" r:id="rId41"/>
    <p:sldId id="387" r:id="rId42"/>
    <p:sldId id="368" r:id="rId43"/>
    <p:sldId id="388" r:id="rId44"/>
    <p:sldId id="390" r:id="rId45"/>
    <p:sldId id="402" r:id="rId46"/>
    <p:sldId id="348" r:id="rId47"/>
    <p:sldId id="358" r:id="rId48"/>
    <p:sldId id="372" r:id="rId49"/>
    <p:sldId id="374" r:id="rId50"/>
    <p:sldId id="366" r:id="rId51"/>
    <p:sldId id="404" r:id="rId52"/>
    <p:sldId id="397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015" autoAdjust="0"/>
    <p:restoredTop sz="93489" autoAdjust="0"/>
  </p:normalViewPr>
  <p:slideViewPr>
    <p:cSldViewPr snapToGrid="0">
      <p:cViewPr>
        <p:scale>
          <a:sx n="40" d="100"/>
          <a:sy n="40" d="100"/>
        </p:scale>
        <p:origin x="-1980" y="-5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hape val="pyramid"/>
        <c:axId val="126970880"/>
        <c:axId val="126976768"/>
        <c:axId val="0"/>
      </c:bar3DChart>
      <c:catAx>
        <c:axId val="126970880"/>
        <c:scaling>
          <c:orientation val="minMax"/>
        </c:scaling>
        <c:axPos val="b"/>
        <c:tickLblPos val="nextTo"/>
        <c:crossAx val="126976768"/>
        <c:crosses val="autoZero"/>
        <c:auto val="1"/>
        <c:lblAlgn val="ctr"/>
        <c:lblOffset val="100"/>
      </c:catAx>
      <c:valAx>
        <c:axId val="126976768"/>
        <c:scaling>
          <c:orientation val="minMax"/>
        </c:scaling>
        <c:axPos val="l"/>
        <c:majorGridlines/>
        <c:numFmt formatCode="General" sourceLinked="1"/>
        <c:tickLblPos val="nextTo"/>
        <c:crossAx val="12697088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тәрбиеленуші 28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тәрбиеленуші 35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2.1</c:v>
                </c:pt>
                <c:pt idx="1">
                  <c:v>3.5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тәрбиеленуші 40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</c:ser>
        <c:shape val="pyramid"/>
        <c:axId val="127019264"/>
        <c:axId val="127033344"/>
        <c:axId val="0"/>
      </c:bar3DChart>
      <c:catAx>
        <c:axId val="127019264"/>
        <c:scaling>
          <c:orientation val="minMax"/>
        </c:scaling>
        <c:axPos val="b"/>
        <c:tickLblPos val="nextTo"/>
        <c:crossAx val="127033344"/>
        <c:crosses val="autoZero"/>
        <c:auto val="1"/>
        <c:lblAlgn val="ctr"/>
        <c:lblOffset val="100"/>
      </c:catAx>
      <c:valAx>
        <c:axId val="127033344"/>
        <c:scaling>
          <c:orientation val="minMax"/>
        </c:scaling>
        <c:axPos val="l"/>
        <c:majorGridlines/>
        <c:numFmt formatCode="General" sourceLinked="1"/>
        <c:tickLblPos val="nextTo"/>
        <c:crossAx val="12701926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axId val="134849664"/>
        <c:axId val="134851200"/>
      </c:barChart>
      <c:catAx>
        <c:axId val="134849664"/>
        <c:scaling>
          <c:orientation val="minMax"/>
        </c:scaling>
        <c:axPos val="l"/>
        <c:tickLblPos val="nextTo"/>
        <c:crossAx val="134851200"/>
        <c:crosses val="autoZero"/>
        <c:auto val="1"/>
        <c:lblAlgn val="ctr"/>
        <c:lblOffset val="100"/>
      </c:catAx>
      <c:valAx>
        <c:axId val="134851200"/>
        <c:scaling>
          <c:orientation val="minMax"/>
        </c:scaling>
        <c:axPos val="b"/>
        <c:majorGridlines/>
        <c:numFmt formatCode="General" sourceLinked="1"/>
        <c:tickLblPos val="nextTo"/>
        <c:crossAx val="13484966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тәрбиеленуші 62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 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тәрбиеленуші 78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 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3.4</c:v>
                </c:pt>
                <c:pt idx="2">
                  <c:v>3.8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тәрбиеленуші 90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2020-2021 оқу жылы</c:v>
                </c:pt>
                <c:pt idx="1">
                  <c:v>2021-2022 оқу жылы </c:v>
                </c:pt>
                <c:pt idx="2">
                  <c:v>2022-2023 оқу жылы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4.3</c:v>
                </c:pt>
                <c:pt idx="1">
                  <c:v>4.5</c:v>
                </c:pt>
                <c:pt idx="2">
                  <c:v>6.5</c:v>
                </c:pt>
              </c:numCache>
            </c:numRef>
          </c:val>
        </c:ser>
        <c:axId val="134922240"/>
        <c:axId val="134923776"/>
      </c:barChart>
      <c:catAx>
        <c:axId val="134922240"/>
        <c:scaling>
          <c:orientation val="minMax"/>
        </c:scaling>
        <c:axPos val="b"/>
        <c:tickLblPos val="nextTo"/>
        <c:crossAx val="134923776"/>
        <c:crosses val="autoZero"/>
        <c:auto val="1"/>
        <c:lblAlgn val="ctr"/>
        <c:lblOffset val="100"/>
      </c:catAx>
      <c:valAx>
        <c:axId val="134923776"/>
        <c:scaling>
          <c:orientation val="minMax"/>
        </c:scaling>
        <c:axPos val="l"/>
        <c:majorGridlines/>
        <c:numFmt formatCode="General" sourceLinked="1"/>
        <c:tickLblPos val="nextTo"/>
        <c:crossAx val="13492224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134880256"/>
        <c:axId val="149373696"/>
      </c:barChart>
      <c:catAx>
        <c:axId val="134880256"/>
        <c:scaling>
          <c:orientation val="minMax"/>
        </c:scaling>
        <c:axPos val="b"/>
        <c:tickLblPos val="nextTo"/>
        <c:crossAx val="149373696"/>
        <c:crosses val="autoZero"/>
        <c:auto val="1"/>
        <c:lblAlgn val="ctr"/>
        <c:lblOffset val="100"/>
      </c:catAx>
      <c:valAx>
        <c:axId val="149373696"/>
        <c:scaling>
          <c:orientation val="minMax"/>
        </c:scaling>
        <c:axPos val="l"/>
        <c:majorGridlines/>
        <c:numFmt formatCode="General" sourceLinked="1"/>
        <c:tickLblPos val="nextTo"/>
        <c:crossAx val="13488025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Барлығы- 100%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Барлығы</c:v>
                </c:pt>
                <c:pt idx="1">
                  <c:v>Өткендер</c:v>
                </c:pt>
                <c:pt idx="2">
                  <c:v>Өтпегендер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81.8</c:v>
                </c:pt>
                <c:pt idx="2">
                  <c:v>18.2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Өткендер - 81,8 %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Барлығы</c:v>
                </c:pt>
                <c:pt idx="1">
                  <c:v>Өткендер</c:v>
                </c:pt>
                <c:pt idx="2">
                  <c:v>Өтпегендер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өтпегендер -18,2%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Барлығы</c:v>
                </c:pt>
                <c:pt idx="1">
                  <c:v>Өткендер</c:v>
                </c:pt>
                <c:pt idx="2">
                  <c:v>Өтпегендер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cone"/>
        <c:axId val="149444864"/>
        <c:axId val="149467136"/>
        <c:axId val="0"/>
      </c:bar3DChart>
      <c:catAx>
        <c:axId val="149444864"/>
        <c:scaling>
          <c:orientation val="minMax"/>
        </c:scaling>
        <c:axPos val="b"/>
        <c:tickLblPos val="nextTo"/>
        <c:crossAx val="149467136"/>
        <c:crosses val="autoZero"/>
        <c:auto val="1"/>
        <c:lblAlgn val="ctr"/>
        <c:lblOffset val="100"/>
      </c:catAx>
      <c:valAx>
        <c:axId val="149467136"/>
        <c:scaling>
          <c:orientation val="minMax"/>
        </c:scaling>
        <c:axPos val="l"/>
        <c:majorGridlines/>
        <c:numFmt formatCode="General" sourceLinked="1"/>
        <c:tickLblPos val="nextTo"/>
        <c:crossAx val="14944486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axId val="149484672"/>
        <c:axId val="149486208"/>
      </c:barChart>
      <c:catAx>
        <c:axId val="149484672"/>
        <c:scaling>
          <c:orientation val="minMax"/>
        </c:scaling>
        <c:axPos val="b"/>
        <c:tickLblPos val="nextTo"/>
        <c:crossAx val="149486208"/>
        <c:crosses val="autoZero"/>
        <c:auto val="1"/>
        <c:lblAlgn val="ctr"/>
        <c:lblOffset val="100"/>
      </c:catAx>
      <c:valAx>
        <c:axId val="149486208"/>
        <c:scaling>
          <c:orientation val="minMax"/>
        </c:scaling>
        <c:axPos val="l"/>
        <c:majorGridlines/>
        <c:numFmt formatCode="General" sourceLinked="1"/>
        <c:tickLblPos val="nextTo"/>
        <c:crossAx val="149484672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Физикалық 
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оқу жылы 56%</c:v>
                </c:pt>
                <c:pt idx="1">
                  <c:v>2022-2023 оқу жылы 72%</c:v>
                </c:pt>
                <c:pt idx="2">
                  <c:v>2023-2024 оқу жылы 97%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0.75000000000000111</c:v>
                </c:pt>
                <c:pt idx="1">
                  <c:v>0.85000000000000064</c:v>
                </c:pt>
                <c:pt idx="2">
                  <c:v>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Коммуникативтік;    
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оқу жылы 56%</c:v>
                </c:pt>
                <c:pt idx="1">
                  <c:v>2022-2023 оқу жылы 72%</c:v>
                </c:pt>
                <c:pt idx="2">
                  <c:v>2023-2024 оқу жылы 97%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1.85</c:v>
                </c:pt>
                <c:pt idx="1">
                  <c:v>2</c:v>
                </c:pt>
                <c:pt idx="2">
                  <c:v>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    Танымдық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оқу жылы 56%</c:v>
                </c:pt>
                <c:pt idx="1">
                  <c:v>2022-2023 оқу жылы 72%</c:v>
                </c:pt>
                <c:pt idx="2">
                  <c:v>2023-2024 оқу жылы 97%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2.5</c:v>
                </c:pt>
                <c:pt idx="1">
                  <c:v>2.9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Шығармашылық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оқу жылы 56%</c:v>
                </c:pt>
                <c:pt idx="1">
                  <c:v>2022-2023 оқу жылы 72%</c:v>
                </c:pt>
                <c:pt idx="2">
                  <c:v>2023-2024 оқу жылы 97%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3.5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Әлеуметтік-эмоционалды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оқу жылы 56%</c:v>
                </c:pt>
                <c:pt idx="1">
                  <c:v>2022-2023 оқу жылы 72%</c:v>
                </c:pt>
                <c:pt idx="2">
                  <c:v>2023-2024 оқу жылы 97%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2.9</c:v>
                </c:pt>
                <c:pt idx="1">
                  <c:v>3.7</c:v>
                </c:pt>
                <c:pt idx="2">
                  <c:v>5.5</c:v>
                </c:pt>
              </c:numCache>
            </c:numRef>
          </c:val>
        </c:ser>
        <c:shape val="cylinder"/>
        <c:axId val="127096704"/>
        <c:axId val="127098240"/>
        <c:axId val="0"/>
      </c:bar3DChart>
      <c:catAx>
        <c:axId val="127096704"/>
        <c:scaling>
          <c:orientation val="minMax"/>
        </c:scaling>
        <c:axPos val="b"/>
        <c:tickLblPos val="nextTo"/>
        <c:crossAx val="127098240"/>
        <c:crosses val="autoZero"/>
        <c:auto val="1"/>
        <c:lblAlgn val="ctr"/>
        <c:lblOffset val="100"/>
      </c:catAx>
      <c:valAx>
        <c:axId val="127098240"/>
        <c:scaling>
          <c:orientation val="minMax"/>
        </c:scaling>
        <c:axPos val="l"/>
        <c:majorGridlines/>
        <c:numFmt formatCode="General" sourceLinked="1"/>
        <c:tickLblPos val="nextTo"/>
        <c:crossAx val="127096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311331200787539"/>
          <c:y val="3.3851850705443796E-2"/>
          <c:w val="0.31751168799212676"/>
          <c:h val="0.9661481492945566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stacked"/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4"/>
          <c:order val="4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Лист1!$C$1:$C$3</c:f>
              <c:numCache>
                <c:formatCode>General</c:formatCode>
                <c:ptCount val="3"/>
              </c:numCache>
            </c:numRef>
          </c:val>
        </c:ser>
        <c:ser>
          <c:idx val="5"/>
          <c:order val="5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Лист1!$D$1:$D$3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0"/>
          <c:order val="0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Лист1!$C$1:$C$3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Лист1!$D$1:$D$3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94903680"/>
        <c:axId val="94917760"/>
        <c:axId val="0"/>
      </c:bar3DChart>
      <c:catAx>
        <c:axId val="94903680"/>
        <c:scaling>
          <c:orientation val="minMax"/>
        </c:scaling>
        <c:axPos val="b"/>
        <c:numFmt formatCode="General" sourceLinked="1"/>
        <c:tickLblPos val="nextTo"/>
        <c:crossAx val="94917760"/>
        <c:crosses val="autoZero"/>
        <c:auto val="1"/>
        <c:lblAlgn val="ctr"/>
        <c:lblOffset val="100"/>
      </c:catAx>
      <c:valAx>
        <c:axId val="94917760"/>
        <c:scaling>
          <c:orientation val="minMax"/>
        </c:scaling>
        <c:delete val="1"/>
        <c:axPos val="l"/>
        <c:majorGridlines/>
        <c:numFmt formatCode="General" sourceLinked="1"/>
        <c:tickLblPos val="nextTo"/>
        <c:crossAx val="94903680"/>
        <c:crosses val="autoZero"/>
        <c:crossBetween val="between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C73E0-F259-4B60-A9BD-1F13007608E7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FD727-471D-4565-984D-0E1DC696F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FD727-471D-4565-984D-0E1DC696FEB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854438-9335-44C8-8B88-8A426461697E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9F64BB-4A25-4CE1-A712-761ABEACCB0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52.gif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2" Type="http://schemas.openxmlformats.org/officeDocument/2006/relationships/image" Target="../media/image67.png"/><Relationship Id="rId2" Type="http://schemas.openxmlformats.org/officeDocument/2006/relationships/image" Target="../media/image2.jpeg"/><Relationship Id="rId41" Type="http://schemas.microsoft.com/office/2007/relationships/hdphoto" Target="../../word/media/hdphoto1.wd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chart" Target="../charts/char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gif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gif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gif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gif"/><Relationship Id="rId5" Type="http://schemas.openxmlformats.org/officeDocument/2006/relationships/image" Target="../media/image23.gif"/><Relationship Id="rId4" Type="http://schemas.openxmlformats.org/officeDocument/2006/relationships/image" Target="../media/image17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914" name="AutoShape 2" descr="https://top-fon.com/uploads/posts/2023-02/1675204043_top-fon-com-p-fon-dlya-pervogo-slaida-prezentatsii-1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51856" y="1742961"/>
            <a:ext cx="100388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Педагогтерді аттестаттаудан өткізу қағидалары мен шарттарына 21-қосымшасы бойынша</a:t>
            </a:r>
          </a:p>
          <a:p>
            <a:pPr algn="ctr"/>
            <a:endParaRPr lang="kk-KZ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«Бейнеу» санаториялық бөбекжайы» КММ - нің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директоры Таджибаева Камшат Базарбаевнаның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басшы-ұйымдастырушы  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біліктілік санатын қорғау көрсеткіштері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3891"/>
            <a:ext cx="2963759" cy="214411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2103867" y="2308818"/>
            <a:ext cx="4913863" cy="70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8329448" y="2995448"/>
            <a:ext cx="6858000" cy="86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84016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13936" y="767834"/>
            <a:ext cx="5712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Кіре берісте дыбыстық маяктың болуы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7346" name="Rectangle 2" descr="b3ca83e3-2008-417a-8ec8-986ce0b0b7f3"/>
          <p:cNvSpPr>
            <a:spLocks noChangeArrowheads="1"/>
          </p:cNvSpPr>
          <p:nvPr/>
        </p:nvSpPr>
        <p:spPr bwMode="auto">
          <a:xfrm>
            <a:off x="2722563" y="1987550"/>
            <a:ext cx="4127500" cy="36115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38318" y="501134"/>
            <a:ext cx="9391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Қажетті  жазулардың болуы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2" name="Rectangle 2" descr="1a923e92-f486-499e-ae43-bb30b2965fc9"/>
          <p:cNvSpPr>
            <a:spLocks noChangeArrowheads="1"/>
          </p:cNvSpPr>
          <p:nvPr/>
        </p:nvSpPr>
        <p:spPr bwMode="auto">
          <a:xfrm>
            <a:off x="1381124" y="1581150"/>
            <a:ext cx="2771776" cy="192405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3" name="Rectangle 3" descr="1bbd8c74-c6b4-424d-b664-3c4f999117c9"/>
          <p:cNvSpPr>
            <a:spLocks noChangeArrowheads="1"/>
          </p:cNvSpPr>
          <p:nvPr/>
        </p:nvSpPr>
        <p:spPr bwMode="auto">
          <a:xfrm>
            <a:off x="4868863" y="1543050"/>
            <a:ext cx="2560637" cy="2177612"/>
          </a:xfrm>
          <a:prstGeom prst="rect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Rectangle 4" descr="a2022967-89db-4481-9b9e-ffa96f5807a1"/>
          <p:cNvSpPr>
            <a:spLocks noChangeArrowheads="1"/>
          </p:cNvSpPr>
          <p:nvPr/>
        </p:nvSpPr>
        <p:spPr bwMode="auto">
          <a:xfrm>
            <a:off x="7791450" y="1657350"/>
            <a:ext cx="2209800" cy="2209801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5" name="Rectangle 5" descr="7282e5fc-516e-43c8-ad3b-b92794af2b0a"/>
          <p:cNvSpPr>
            <a:spLocks noChangeArrowheads="1"/>
          </p:cNvSpPr>
          <p:nvPr/>
        </p:nvSpPr>
        <p:spPr bwMode="auto">
          <a:xfrm>
            <a:off x="1484532" y="3888828"/>
            <a:ext cx="2522537" cy="222885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Rectangle 6" descr="b3ca83e3-2008-417a-8ec8-986ce0b0b7f3"/>
          <p:cNvSpPr>
            <a:spLocks noChangeArrowheads="1"/>
          </p:cNvSpPr>
          <p:nvPr/>
        </p:nvSpPr>
        <p:spPr bwMode="auto">
          <a:xfrm>
            <a:off x="4642014" y="3903992"/>
            <a:ext cx="2373641" cy="2297112"/>
          </a:xfrm>
          <a:prstGeom prst="rect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1979" y="1935163"/>
            <a:ext cx="6008042" cy="438943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0" y="-297"/>
            <a:ext cx="12191999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8408" y="473927"/>
            <a:ext cx="542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3138" y="992792"/>
            <a:ext cx="4787256" cy="5070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36377" y="831272"/>
            <a:ext cx="5161011" cy="5216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290292" y="220717"/>
            <a:ext cx="6921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Инклюзивті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кабинет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792286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70727" y="5253602"/>
            <a:ext cx="41883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Педагог-психолог С.Караева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27890" y="204952"/>
            <a:ext cx="652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2023-2024 оқу жылының жылдық жұмыс жоспары 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6241" y="1203298"/>
            <a:ext cx="458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Логопед Ш.Шыхбаева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0630" y="3241759"/>
            <a:ext cx="408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Дефектолог М.Бекболова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7959" y="993227"/>
            <a:ext cx="1608082" cy="16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9488" y="2932385"/>
            <a:ext cx="1592319" cy="159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799489" y="4808484"/>
            <a:ext cx="1639613" cy="163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9943" y="1951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Логопед - дефектолог мамандарының 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балалармен жеке жұмыстары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Бекболова.М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Шыхбаева.Ш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4703" y="2231077"/>
            <a:ext cx="3993655" cy="3175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08" y="3384884"/>
            <a:ext cx="3709545" cy="3208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88186" y="272716"/>
            <a:ext cx="3115056" cy="3007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2316" y="3272589"/>
            <a:ext cx="3481137" cy="3216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474" y="352926"/>
            <a:ext cx="2858931" cy="2484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8" name="AutoShape 2" descr="blob:https://web.whatsapp.com/ee895be6-d5e4-4888-962e-0ec3902d58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946" y="4934663"/>
            <a:ext cx="1584176" cy="170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10997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9625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52500" y="0"/>
            <a:ext cx="10153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Педагог-психолог маманының балалармен жеке жұмыстары</a:t>
            </a: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Караева.С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72" y="1151906"/>
            <a:ext cx="2618212" cy="1983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656" y="1056904"/>
            <a:ext cx="2314461" cy="2197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80" y="909822"/>
            <a:ext cx="2707574" cy="234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25" b="21333"/>
          <a:stretch/>
        </p:blipFill>
        <p:spPr>
          <a:xfrm>
            <a:off x="213706" y="3428999"/>
            <a:ext cx="2072862" cy="261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0088" y="3637183"/>
            <a:ext cx="2775700" cy="2502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893" y="3610449"/>
            <a:ext cx="2144723" cy="2422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3173" y="3776353"/>
            <a:ext cx="2508503" cy="2386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98764" y="585432"/>
            <a:ext cx="2384648" cy="2358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49917"/>
            <a:ext cx="1513490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397375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47650" y="476250"/>
            <a:ext cx="11620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14675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Ерекше білім беруді қажет ететін балаларға жағдай жасау және қолдау бойынша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14675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баспасөз ақпарат құралдарында,  әлеуметтік желілер мен сайттарда жарияланған мақалалар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t="13803" b="5252"/>
          <a:stretch/>
        </p:blipFill>
        <p:spPr bwMode="auto">
          <a:xfrm>
            <a:off x="323850" y="1809750"/>
            <a:ext cx="2190750" cy="2386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r="9190"/>
          <a:stretch/>
        </p:blipFill>
        <p:spPr bwMode="auto">
          <a:xfrm>
            <a:off x="2814637" y="1914525"/>
            <a:ext cx="2443163" cy="2543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8300" y="2285999"/>
            <a:ext cx="2438400" cy="295275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0525" y="2667000"/>
            <a:ext cx="2762250" cy="34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9393" name="Рисунок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8" y="1720850"/>
            <a:ext cx="2690812" cy="4364038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924050" y="476250"/>
            <a:ext cx="90242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14675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«Үміт», «Жұлдызай»  т.б.  шығармашылық фестивальдарына,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14675" algn="l"/>
              </a:tabLst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сайыстарға қатысқан ЕБҚ балалар туралы мәлімет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8750" y="1909762"/>
            <a:ext cx="3009900" cy="433387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2"/>
          <a:stretch>
            <a:fillRect/>
          </a:stretch>
        </p:blipFill>
        <p:spPr>
          <a:xfrm>
            <a:off x="8763000" y="2052637"/>
            <a:ext cx="302895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0" y="0"/>
            <a:ext cx="12288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5931" y="1345720"/>
            <a:ext cx="112460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3.Қолайлы жағдайлар мен қауіпсіз орта құру:</a:t>
            </a:r>
          </a:p>
          <a:p>
            <a:pPr algn="ctr"/>
            <a:endParaRPr lang="kk-KZ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бейнебақылаумен қамтамасыз ету;</a:t>
            </a:r>
          </a:p>
          <a:p>
            <a:pPr algn="ctr">
              <a:buFontTx/>
              <a:buChar char="-"/>
            </a:pP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жаппай жиналатын орындарда балаларды бақылау және бақылау мүмкіндігі;</a:t>
            </a:r>
          </a:p>
          <a:p>
            <a:endParaRPr lang="kk-KZ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68483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7819" y="614854"/>
            <a:ext cx="102791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4.Білім беру ұйымының ғимаратына кіруді бақылауды ұйымдастыру:</a:t>
            </a:r>
          </a:p>
          <a:p>
            <a:pPr algn="ctr"/>
            <a:endParaRPr lang="kk-KZ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8994" y="1394175"/>
            <a:ext cx="9884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Кіруді бақылау және басқару жүйесі;</a:t>
            </a:r>
          </a:p>
          <a:p>
            <a:pPr marL="342900" indent="-342900" algn="ctr">
              <a:buAutoNum type="arabicPlain" startAt="30"/>
            </a:pPr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бейнебақылау</a:t>
            </a:r>
          </a:p>
          <a:p>
            <a:pPr marL="342900" indent="-342900" algn="ctr"/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ішкі бейнебақылау 20</a:t>
            </a:r>
          </a:p>
          <a:p>
            <a:pPr marL="342900" indent="-342900" algn="ctr"/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сыртқы бейне бақылау 10</a:t>
            </a:r>
          </a:p>
          <a:p>
            <a:pPr marL="342900" indent="-342900" algn="ctr"/>
            <a:endParaRPr lang="kk-KZ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77364" y="4335517"/>
            <a:ext cx="1878415" cy="121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82396" y="4508938"/>
            <a:ext cx="1927851" cy="1466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09401" y="4745421"/>
            <a:ext cx="1897662" cy="1513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78449" y="5044965"/>
            <a:ext cx="2398241" cy="1529255"/>
          </a:xfrm>
          <a:prstGeom prst="roundRect">
            <a:avLst>
              <a:gd name="adj" fmla="val 2365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9905" y="2324272"/>
            <a:ext cx="2250852" cy="175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2716924" y="3105834"/>
            <a:ext cx="3699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Бейнебақылау келісім шарты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5919307"/>
            <a:ext cx="11338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50" y="4488120"/>
            <a:ext cx="117919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Құрылған жылы: Бейнеу аудандық әкімдігінің 20.05.2008 жылы №59   қаулысына сәйкес құрылды.</a:t>
            </a:r>
          </a:p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Мекен-жайы: Бейнеу селосы, Д.Тәжиев 15 А,В                                         </a:t>
            </a:r>
          </a:p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Топ сыйымдылығы: 5 топ, 100 тәрбиеленуші                                                       </a:t>
            </a:r>
          </a:p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Қызметкерлер саны: 57                                       </a:t>
            </a:r>
          </a:p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Байланыс телефоны: 8 (72932) 5-07-45    </a:t>
            </a:r>
          </a:p>
          <a:p>
            <a:pPr algn="just"/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е-</a:t>
            </a:r>
            <a:r>
              <a:rPr lang="en-US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kk-KZ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beyneusanator@mail.ru</a:t>
            </a:r>
            <a:endParaRPr lang="kk-KZ" sz="2000" b="1" dirty="0" smtClean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t="29793" r="7517"/>
          <a:stretch>
            <a:fillRect/>
          </a:stretch>
        </p:blipFill>
        <p:spPr bwMode="auto">
          <a:xfrm>
            <a:off x="9840036" y="2641274"/>
            <a:ext cx="1997122" cy="150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t="19036" b="19343"/>
          <a:stretch>
            <a:fillRect/>
          </a:stretch>
        </p:blipFill>
        <p:spPr bwMode="auto">
          <a:xfrm>
            <a:off x="5294390" y="2330139"/>
            <a:ext cx="2175641" cy="192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7368" y="464008"/>
            <a:ext cx="2358709" cy="176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Администратор\Downloads\PHOTO-2023-04-13-19-47-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1802" y="2626341"/>
            <a:ext cx="2118815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C:\Users\Администратор\Downloads\PHOTO-2023-04-13-11-00-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23296" y="419101"/>
            <a:ext cx="2425754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r="10078" b="19457"/>
          <a:stretch>
            <a:fillRect/>
          </a:stretch>
        </p:blipFill>
        <p:spPr bwMode="auto">
          <a:xfrm>
            <a:off x="919859" y="846160"/>
            <a:ext cx="4170757" cy="319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75204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-96251" y="0"/>
            <a:ext cx="12288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07117" y="1914297"/>
            <a:ext cx="5327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Террористік тұрғыдан осал объектілердің 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терроризмге қарсы қорғауларының паспорты</a:t>
            </a:r>
          </a:p>
        </p:txBody>
      </p:sp>
      <p:pic>
        <p:nvPicPr>
          <p:cNvPr id="4098" name="Picture 2" descr="C:\Users\Администратор\Desktop\терр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 flipV="1">
            <a:off x="2864328" y="3729788"/>
            <a:ext cx="2057645" cy="1826105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13147"/>
            <a:ext cx="2310531" cy="21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0855" y="1481963"/>
            <a:ext cx="1713129" cy="17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538247" y="616408"/>
            <a:ext cx="8529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ескерту жүйесінің болуы (дабыл түймесі);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8636" y="1400040"/>
            <a:ext cx="2569778" cy="1926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62554" y="2270235"/>
            <a:ext cx="2601308" cy="1813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905297" y="3310759"/>
            <a:ext cx="2254469" cy="1734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82426" y="4713890"/>
            <a:ext cx="1994870" cy="1576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34662" y="504497"/>
            <a:ext cx="8939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Күзет қызметі субьектілерінің болуы: күзетшілер , вахтерлер </a:t>
            </a:r>
          </a:p>
        </p:txBody>
      </p:sp>
      <p:pic>
        <p:nvPicPr>
          <p:cNvPr id="12" name="Picture 3" descr="C:\Users\Пользователь\Documents\охранаа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9612" y="1648120"/>
            <a:ext cx="3074277" cy="2655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Пользователь\Documents\вахте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6828" y="1702676"/>
            <a:ext cx="3168869" cy="2680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8838" y="284812"/>
            <a:ext cx="8809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5.Қосымша біліммен қамтылған білім алушылар мен тәрбиеленушілердің ұлғаю динамикасы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4384" y="3918266"/>
            <a:ext cx="3574473" cy="2743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75239" y="1757547"/>
            <a:ext cx="2929966" cy="3871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09143" y="4426856"/>
            <a:ext cx="42129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kk-K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kk-KZ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 маманы: Орынбасарова Ф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AutoShape 2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0529" y="1165616"/>
            <a:ext cx="3525824" cy="2504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395855" y="2636322"/>
            <a:ext cx="3556661" cy="2731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8838" y="284812"/>
            <a:ext cx="8809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Қосымша біліммен қамтылған білім алушылар мен тәрбиеленушілердің ұлғаю динамикасы компьютер маманы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AutoShape 2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2301766" y="1702676"/>
          <a:ext cx="7858234" cy="4435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76701"/>
            <a:ext cx="2560337" cy="240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Users\Пользователь\Desktop\гулхан 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2331" y="1371600"/>
            <a:ext cx="2905359" cy="2356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гулха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83091" y="1481958"/>
            <a:ext cx="2667099" cy="2306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6" descr="C:\Users\Пользователь\Documents\гулх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513" y="1418895"/>
            <a:ext cx="2466820" cy="2230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3" descr="Фарида 2024.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48496" y="1160161"/>
            <a:ext cx="2012547" cy="2604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2780" y="502722"/>
            <a:ext cx="534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Хореограф маманы: Нұрғалиева Г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 b="27347"/>
          <a:stretch>
            <a:fillRect/>
          </a:stretch>
        </p:blipFill>
        <p:spPr bwMode="auto">
          <a:xfrm>
            <a:off x="786305" y="4166616"/>
            <a:ext cx="2816717" cy="187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8237" y="4379957"/>
            <a:ext cx="2370111" cy="177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t="22014"/>
          <a:stretch>
            <a:fillRect/>
          </a:stretch>
        </p:blipFill>
        <p:spPr bwMode="auto">
          <a:xfrm>
            <a:off x="6610349" y="4457700"/>
            <a:ext cx="2468479" cy="157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28150" y="4533900"/>
            <a:ext cx="23114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8839" y="284812"/>
            <a:ext cx="8739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Қосымша біліммен қамтылған білім алушылар мен тәрбиеленушілердің ұлғаю динамикасы хорегроф маманы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AutoShape 2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blob:https://web.whatsapp.com/368a37f8-b40c-45e5-b156-3d3c3083ea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2032000" y="1560786"/>
          <a:ext cx="7979103" cy="457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70487"/>
            <a:ext cx="2320330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829" y="389744"/>
            <a:ext cx="944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Педагогтердың инклюзивті білім беру бойынша 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біліктілікті арттыруы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702675" y="1592317"/>
          <a:ext cx="9159765" cy="465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609600" y="1935163"/>
          <a:ext cx="109728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829" y="389744"/>
            <a:ext cx="9443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7.Мектепке дейінгі тәрбие мен оқытуды ұйымдастыру үшін д</a:t>
            </a:r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ағдылар мен дағдылардың қалыптасу деңгейінің динамикасы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885951" y="1721922"/>
          <a:ext cx="8743950" cy="3307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194" name="Picture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72100"/>
            <a:ext cx="3048000" cy="116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910121" y="4776716"/>
            <a:ext cx="2028525" cy="190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838203" y="2524539"/>
          <a:ext cx="10515594" cy="2953510"/>
        </p:xfrm>
        <a:graphic>
          <a:graphicData uri="http://schemas.openxmlformats.org/drawingml/2006/table">
            <a:tbl>
              <a:tblPr/>
              <a:tblGrid>
                <a:gridCol w="1201360"/>
                <a:gridCol w="596230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78432"/>
              </a:tblGrid>
              <a:tr h="69253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Жас топтары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 саны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Физикалық қасиеттерді дамыту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Коммуникативтік дағдыларды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Танымдық және зияткерлік дағдыларды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Балалардың шығармашылық дағдыларын, зерттеу іс-әрекетін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Әлеуметтік-эмоционалды дағдыларды қалыптастыру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4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ерте жас тобы 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кіші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ортаңғы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ересек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мектепалды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Барлығы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%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2956" y="204952"/>
            <a:ext cx="926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Дағдылар мен дағдылардың қалыптасу деңгейінің динамикасы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6301" y="703107"/>
            <a:ext cx="10725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“Бейнеу” санаториялық бөбекжайы” КММ  тәрбиеленушілерінің  жылдық   </a:t>
            </a:r>
          </a:p>
          <a:p>
            <a:pPr algn="ctr"/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қорытынды  деңгейі 2021-2022 оқу жылы бойынша 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8754" y="1812757"/>
          <a:ext cx="11710741" cy="4158122"/>
        </p:xfrm>
        <a:graphic>
          <a:graphicData uri="http://schemas.openxmlformats.org/drawingml/2006/table">
            <a:tbl>
              <a:tblPr/>
              <a:tblGrid>
                <a:gridCol w="1337899"/>
                <a:gridCol w="663993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4171"/>
              </a:tblGrid>
              <a:tr h="107181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Жас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топтары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Балалар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саны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Физикалық қасиеттерді дамыту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Коммуникативтік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Танымдық және зияткерлік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Балалардың шығармашылық дағдыларын, зерттеу іс-әрекетін дамыту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Әлеуметтік-эмоционалды дағдыларды қалыптастыру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93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ерте жас тобы 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5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кіші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ортаңғы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ересек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мектепалды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Барлығы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54961" y="5537381"/>
            <a:ext cx="4188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Бейнеу санаториялық бөбекжайы</a:t>
            </a:r>
          </a:p>
        </p:txBody>
      </p:sp>
      <p:pic>
        <p:nvPicPr>
          <p:cNvPr id="1029" name="Picture 5" descr="C:\Users\Admin\Desktop\Без названия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6455" y="2684883"/>
            <a:ext cx="1188949" cy="1188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191406" y="331076"/>
            <a:ext cx="7472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                 </a:t>
            </a:r>
            <a:r>
              <a:rPr lang="kk-KZ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1.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Білім беру ұйымының ашықтығы : </a:t>
            </a:r>
          </a:p>
          <a:p>
            <a:r>
              <a:rPr lang="kk-KZ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сайттың болуы </a:t>
            </a:r>
          </a:p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-әлеуметтік желідегі парақша</a:t>
            </a:r>
          </a:p>
          <a:p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2427" y="2822026"/>
            <a:ext cx="460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kk-KZ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Бейнеу санаториялық бөбекжайы</a:t>
            </a:r>
            <a:endParaRPr lang="en-US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 l="25357" t="6158" r="24437" b="1231"/>
          <a:stretch>
            <a:fillRect/>
          </a:stretch>
        </p:blipFill>
        <p:spPr bwMode="auto">
          <a:xfrm>
            <a:off x="2065283" y="4041021"/>
            <a:ext cx="1033152" cy="1067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5767927" y="4313814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Instagram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Sanator_bobekjaiy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/>
          <a:srcRect l="13678" t="33034" r="15701" b="33586"/>
          <a:stretch>
            <a:fillRect/>
          </a:stretch>
        </p:blipFill>
        <p:spPr bwMode="auto">
          <a:xfrm>
            <a:off x="1939159" y="5330959"/>
            <a:ext cx="1187122" cy="1180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1737" y="4090435"/>
            <a:ext cx="1103587" cy="11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0206" y="2741973"/>
            <a:ext cx="1095731" cy="109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4441" y="5317484"/>
            <a:ext cx="1131357" cy="113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5256" y="1572553"/>
            <a:ext cx="1529255" cy="90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975130" y="1639612"/>
            <a:ext cx="3894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en-US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келісім шарты</a:t>
            </a:r>
            <a:endParaRPr lang="en-US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216846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0" y="1436915"/>
          <a:ext cx="11309268" cy="4020294"/>
        </p:xfrm>
        <a:graphic>
          <a:graphicData uri="http://schemas.openxmlformats.org/drawingml/2006/table">
            <a:tbl>
              <a:tblPr/>
              <a:tblGrid>
                <a:gridCol w="1072738"/>
                <a:gridCol w="698912"/>
                <a:gridCol w="628650"/>
                <a:gridCol w="692413"/>
                <a:gridCol w="555300"/>
                <a:gridCol w="555300"/>
                <a:gridCol w="555300"/>
                <a:gridCol w="555300"/>
                <a:gridCol w="555300"/>
                <a:gridCol w="555300"/>
                <a:gridCol w="555300"/>
                <a:gridCol w="555300"/>
                <a:gridCol w="555300"/>
                <a:gridCol w="569775"/>
                <a:gridCol w="820280"/>
                <a:gridCol w="760020"/>
                <a:gridCol w="1068780"/>
              </a:tblGrid>
              <a:tr h="110563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Жас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топтары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Балалар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саны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Физикалық қасиеттерді дамыту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Коммуникативтік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Танымдық 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және зияткерлік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Балалардың шығармашылық дағдыларын, зерттеу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іс-әрекетін дамыту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</a:rPr>
                        <a:t>Әлеуметтік-эмоционалды дағдыларды қалыптастыру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5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1" i="1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  </a:t>
                      </a:r>
                      <a:r>
                        <a:rPr lang="ru-RU" sz="1200" b="1" i="1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төмен деңгей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ерте жас тобы 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кіші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ортаңғы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ересек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мектепалды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latin typeface="Times New Roman"/>
                        </a:rPr>
                        <a:t>Барлығы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76301" y="703107"/>
            <a:ext cx="10725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“Бейнеу” санаториялық бөбекжайы” КММ  тәрбиеленушілерінің  жылдық   </a:t>
            </a:r>
          </a:p>
          <a:p>
            <a:pPr algn="ctr"/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қорытынды  деңгейі 2022-2023 оқу жылы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1959" y="268041"/>
            <a:ext cx="9475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Дағдылар мен дағдылардың қалыптасу деңгейінің динамикасы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27565" y="1337006"/>
          <a:ext cx="10515594" cy="2953510"/>
        </p:xfrm>
        <a:graphic>
          <a:graphicData uri="http://schemas.openxmlformats.org/drawingml/2006/table">
            <a:tbl>
              <a:tblPr/>
              <a:tblGrid>
                <a:gridCol w="1201360"/>
                <a:gridCol w="596230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81398"/>
                <a:gridCol w="578432"/>
              </a:tblGrid>
              <a:tr h="69253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Жас топтары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 саны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Физикалық қасиеттерді дамыту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Коммуникативтік дағдыларды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Танымдық және зияткерлік дағдыларды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Балалардың шығармашылық дағдыларын, зерттеу іс-әрекетін дамыту 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Әлеуметтік-эмоционалды дағдыларды қалыптастыру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46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8901" marR="8901" marT="89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ерте жас тобы 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кіші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ортаңғы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ересек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мектепалды топ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9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Барлығы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7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%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</a:t>
                      </a:r>
                    </a:p>
                  </a:txBody>
                  <a:tcPr marL="8901" marR="8901" marT="89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14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274" y="208547"/>
            <a:ext cx="10603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“Бейнеу” санаториялық бөбекжайы” КММ-нің  білім сапасы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2023-2024 оқу жылы бойынша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бастапқы деңгейі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2249" y="1258784"/>
          <a:ext cx="11747247" cy="4326455"/>
        </p:xfrm>
        <a:graphic>
          <a:graphicData uri="http://schemas.openxmlformats.org/drawingml/2006/table">
            <a:tbl>
              <a:tblPr/>
              <a:tblGrid>
                <a:gridCol w="1374405"/>
                <a:gridCol w="663993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7477"/>
                <a:gridCol w="644171"/>
              </a:tblGrid>
              <a:tr h="12788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Жас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топтары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Балалар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саны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Физикалық қасиеттерді дамыту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Коммуникативтік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Танымдық және зияткерлік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дағдыларды дамыту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Балалардың шығармашылық дағдыларын, зерттеу іс-әрекетін дамыту 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Әлеуметтік-эмоционалды дағдыларды қалыптастыру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жоғары деңгей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орташа</a:t>
                      </a:r>
                      <a:r>
                        <a:rPr lang="ru-RU" sz="12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200" b="0" i="1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деңгей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жоғары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орташа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олардың ішінде   төмен деңгей</a:t>
                      </a:r>
                    </a:p>
                  </a:txBody>
                  <a:tcPr marL="6880" marR="6880" marT="68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ерте жас тобы 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кіші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ортаңғы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ересек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мектепалды топ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Барлығы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880" marR="6880" marT="68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023933" y="1815954"/>
          <a:ext cx="4144133" cy="4370680"/>
        </p:xfrm>
        <a:graphic>
          <a:graphicData uri="http://schemas.openxmlformats.org/drawingml/2006/table">
            <a:tbl>
              <a:tblPr/>
              <a:tblGrid>
                <a:gridCol w="592019"/>
                <a:gridCol w="592019"/>
                <a:gridCol w="592019"/>
                <a:gridCol w="592019"/>
                <a:gridCol w="592019"/>
                <a:gridCol w="592019"/>
                <a:gridCol w="592019"/>
              </a:tblGrid>
              <a:tr h="32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Оқу жылы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аудандық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облыстық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республикалық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халықаралық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5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2022-2023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00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-297"/>
            <a:ext cx="12441167" cy="6858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4629" y="362635"/>
            <a:ext cx="8519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11.Облыстық, республикалық, халықаралық конкурстардың, жарыстарының жеңіпаздар саны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327311" y="1703904"/>
          <a:ext cx="5177641" cy="459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73777" y="2066306"/>
            <a:ext cx="3598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Республикалық-3</a:t>
            </a:r>
          </a:p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Облыстық-5</a:t>
            </a:r>
          </a:p>
          <a:p>
            <a:pPr algn="ctr"/>
            <a:r>
              <a:rPr lang="kk-KZ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Аудандық-15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-297"/>
            <a:ext cx="12441167" cy="6858297"/>
          </a:xfrm>
          <a:prstGeom prst="rect">
            <a:avLst/>
          </a:prstGeom>
        </p:spPr>
      </p:pic>
      <p:pic>
        <p:nvPicPr>
          <p:cNvPr id="6" name="Picture 16" descr="C:\Users\Пользователь\Desktop\диплом 12.jpg"/>
          <p:cNvPicPr>
            <a:picLocks noChangeAspect="1" noChangeArrowheads="1"/>
          </p:cNvPicPr>
          <p:nvPr/>
        </p:nvPicPr>
        <p:blipFill>
          <a:blip r:embed="rId3">
            <a:lum bright="-20000" contrast="2000"/>
          </a:blip>
          <a:srcRect/>
          <a:stretch>
            <a:fillRect/>
          </a:stretch>
        </p:blipFill>
        <p:spPr bwMode="auto">
          <a:xfrm rot="16200000">
            <a:off x="1679127" y="381001"/>
            <a:ext cx="2362201" cy="3467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142755" y="251608"/>
            <a:ext cx="3230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Республикалық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3" descr="ноуд.jpg"/>
          <p:cNvPicPr>
            <a:picLocks noChangeAspect="1"/>
          </p:cNvPicPr>
          <p:nvPr/>
        </p:nvPicPr>
        <p:blipFill>
          <a:blip r:embed="rId4" cstate="print">
            <a:lum bright="-20000"/>
          </a:blip>
          <a:stretch>
            <a:fillRect/>
          </a:stretch>
        </p:blipFill>
        <p:spPr>
          <a:xfrm>
            <a:off x="441433" y="3941380"/>
            <a:ext cx="3326526" cy="1945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3" descr="облыс.jpg"/>
          <p:cNvPicPr>
            <a:picLocks noChangeAspect="1"/>
          </p:cNvPicPr>
          <p:nvPr/>
        </p:nvPicPr>
        <p:blipFill>
          <a:blip r:embed="rId5">
            <a:lum bright="-20000"/>
          </a:blip>
          <a:stretch>
            <a:fillRect/>
          </a:stretch>
        </p:blipFill>
        <p:spPr>
          <a:xfrm>
            <a:off x="4387950" y="4061018"/>
            <a:ext cx="2990313" cy="199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 rot="5400000">
            <a:off x="5066428" y="508029"/>
            <a:ext cx="2434430" cy="3122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lum bright="-20000"/>
          </a:blip>
          <a:srcRect l="6122" t="4731"/>
          <a:stretch>
            <a:fillRect/>
          </a:stretch>
        </p:blipFill>
        <p:spPr bwMode="auto">
          <a:xfrm rot="5400000">
            <a:off x="8675032" y="98598"/>
            <a:ext cx="2628900" cy="3452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Администратор\Downloads\a0857d0b-821c-41f5-a60e-14726583fbd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19241" y="3861565"/>
            <a:ext cx="3589286" cy="2018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ФОН СЛАЙД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74466" y="477383"/>
            <a:ext cx="2238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Облыстық-7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 descr="Фарида 2024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1915" y="2825240"/>
            <a:ext cx="2249215" cy="251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облы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6015" y="2126759"/>
            <a:ext cx="2422633" cy="324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фари 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77219" y="3276015"/>
            <a:ext cx="2247829" cy="251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282" y="1321814"/>
            <a:ext cx="2454165" cy="298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ФОН СЛАЙД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74466" y="477383"/>
            <a:ext cx="2238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Облыстық-7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30000"/>
          </a:blip>
          <a:srcRect l="3793" t="6154" r="5302"/>
          <a:stretch>
            <a:fillRect/>
          </a:stretch>
        </p:blipFill>
        <p:spPr bwMode="auto">
          <a:xfrm rot="5400000">
            <a:off x="8402333" y="1889244"/>
            <a:ext cx="3338967" cy="3566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Администратор\Desktop\алгыс салтанат а.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7935" y="1616712"/>
            <a:ext cx="3557337" cy="4603613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1196" y="1323474"/>
            <a:ext cx="3700257" cy="478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-10556" y="0"/>
            <a:ext cx="12202556" cy="6863938"/>
          </a:xfrm>
        </p:spPr>
      </p:pic>
      <p:pic>
        <p:nvPicPr>
          <p:cNvPr id="5" name="Picture 2" descr="C:\Users\Пользователь\Desktop\диплом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5005" y="1123949"/>
            <a:ext cx="2459779" cy="3183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Пользователь\Desktop\диплом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713578"/>
            <a:ext cx="2400300" cy="304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Пользователь\Desktop\диплом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571750"/>
            <a:ext cx="2476500" cy="28384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63242" y="273133"/>
            <a:ext cx="292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Аудандық-20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Пользователь\Desktop\диплом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3095" y="3467101"/>
            <a:ext cx="224925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Picture 6" descr="C:\Users\Пользователь\Desktop\диплом 4.jpg"/>
          <p:cNvPicPr>
            <a:picLocks noChangeAspect="1" noChangeArrowheads="1"/>
          </p:cNvPicPr>
          <p:nvPr/>
        </p:nvPicPr>
        <p:blipFill>
          <a:blip r:embed="rId3"/>
          <a:srcRect l="5882" r="3743"/>
          <a:stretch>
            <a:fillRect/>
          </a:stretch>
        </p:blipFill>
        <p:spPr bwMode="auto">
          <a:xfrm rot="5400000">
            <a:off x="3305844" y="1591346"/>
            <a:ext cx="3257552" cy="2551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C:\Users\Пользователь\Desktop\диплом 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325" y="419101"/>
            <a:ext cx="3012375" cy="3524250"/>
          </a:xfrm>
          <a:prstGeom prst="rect">
            <a:avLst/>
          </a:prstGeom>
          <a:noFill/>
        </p:spPr>
      </p:pic>
      <p:pic>
        <p:nvPicPr>
          <p:cNvPr id="8" name="Picture 8" descr="C:\Users\Пользователь\Desktop\диплом 6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629400" y="1761151"/>
            <a:ext cx="2123210" cy="3363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 descr="C:\Users\Пользователь\Desktop\диплом 8.jpg"/>
          <p:cNvPicPr>
            <a:picLocks noChangeAspect="1" noChangeArrowheads="1"/>
          </p:cNvPicPr>
          <p:nvPr/>
        </p:nvPicPr>
        <p:blipFill>
          <a:blip r:embed="rId6"/>
          <a:srcRect l="7269" t="4810"/>
          <a:stretch>
            <a:fillRect/>
          </a:stretch>
        </p:blipFill>
        <p:spPr bwMode="auto">
          <a:xfrm rot="5400000">
            <a:off x="8627297" y="2878907"/>
            <a:ext cx="3600448" cy="3176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-16493" y="0"/>
            <a:ext cx="12191999" cy="6858000"/>
          </a:xfrm>
        </p:spPr>
      </p:pic>
      <p:pic>
        <p:nvPicPr>
          <p:cNvPr id="5" name="Picture 12" descr="C:\Users\Пользователь\Desktop\диплом 9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199" y="944753"/>
            <a:ext cx="2238703" cy="3043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4" descr="C:\Users\Пользователь\Desktop\диплом 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0496" y="1696599"/>
            <a:ext cx="2290914" cy="3173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5" descr="C:\Users\Пользователь\Desktop\диплом 1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249917" y="2315168"/>
            <a:ext cx="2719040" cy="356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539869" y="2472027"/>
            <a:ext cx="2764346" cy="357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C:\Users\Пользователь\Desktop\диплом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957" y="529389"/>
            <a:ext cx="2660677" cy="388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облыс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42" y="1568253"/>
            <a:ext cx="2582570" cy="387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 descr="C:\Users\Пользователь\Desktop\диплом 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08295" y="2441243"/>
            <a:ext cx="2299021" cy="302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9032648" y="2672898"/>
            <a:ext cx="2550695" cy="330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434" y="2554014"/>
            <a:ext cx="111199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2.Ерекше білім беруді қажет ететін балалар контингентіне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сәйкес арнайы жағдайлардың болуы:</a:t>
            </a:r>
          </a:p>
          <a:p>
            <a:pPr algn="ctr"/>
            <a:endParaRPr lang="kk-KZ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кедергісіз  ортаның болуы;</a:t>
            </a:r>
          </a:p>
          <a:p>
            <a:pPr algn="ctr">
              <a:buFontTx/>
              <a:buChar char="-"/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арнайы педагог- психологты  қолдау;</a:t>
            </a:r>
          </a:p>
          <a:p>
            <a:pPr algn="ctr">
              <a:buFontTx/>
              <a:buChar char="-"/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ерекше білім беруді қажет ететін балалар үшін бос уақытты ұйымдастыру;</a:t>
            </a:r>
          </a:p>
          <a:p>
            <a:pPr>
              <a:buFontTx/>
              <a:buChar char="-"/>
            </a:pPr>
            <a:endParaRPr lang="kk-KZ" sz="2400" dirty="0" smtClean="0">
              <a:latin typeface="Segoe Script" pitchFamily="34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61732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7920881" cy="2343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1259"/>
                <a:gridCol w="861259"/>
                <a:gridCol w="861259"/>
                <a:gridCol w="957856"/>
                <a:gridCol w="957856"/>
                <a:gridCol w="574172"/>
                <a:gridCol w="380980"/>
                <a:gridCol w="574849"/>
                <a:gridCol w="670093"/>
                <a:gridCol w="670093"/>
                <a:gridCol w="551205"/>
              </a:tblGrid>
              <a:tr h="2686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Оқу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жылдары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Жал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пы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педа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гог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</a:rPr>
                        <a:t>саны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effectLst/>
                        </a:rPr>
                        <a:t>               Білімі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effectLst/>
                        </a:rPr>
                        <a:t>                     Санаты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2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>
                          <a:effectLst/>
                        </a:rPr>
                        <a:t>жоғары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effectLst/>
                        </a:rPr>
                        <a:t>арн.орта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Жоғ.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      І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     ІІ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моде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ратор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сарап шы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жоқ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020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 smtClean="0">
                          <a:effectLst/>
                        </a:rPr>
                        <a:t>2022-2023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    23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16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>
                          <a:effectLst/>
                        </a:rPr>
                        <a:t>7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   </a:t>
                      </a:r>
                      <a:r>
                        <a:rPr lang="kk-KZ" sz="13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5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   </a:t>
                      </a:r>
                      <a:r>
                        <a:rPr lang="ru-RU" sz="13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300" dirty="0">
                          <a:effectLst/>
                        </a:rPr>
                        <a:t>     </a:t>
                      </a:r>
                      <a:r>
                        <a:rPr lang="kk-KZ" sz="13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5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   100%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      70</a:t>
                      </a:r>
                      <a:r>
                        <a:rPr lang="en-US" sz="13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>
                          <a:effectLst/>
                        </a:rPr>
                        <a:t>30</a:t>
                      </a:r>
                      <a:r>
                        <a:rPr lang="en-US" sz="13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13</a:t>
                      </a:r>
                      <a:r>
                        <a:rPr lang="en-US" sz="13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22</a:t>
                      </a:r>
                      <a:r>
                        <a:rPr lang="en-US" sz="13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18</a:t>
                      </a:r>
                      <a:r>
                        <a:rPr lang="en-US" sz="13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4</a:t>
                      </a:r>
                      <a:r>
                        <a:rPr lang="en-US" sz="13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>
                          <a:effectLst/>
                        </a:rPr>
                        <a:t>4</a:t>
                      </a:r>
                      <a:r>
                        <a:rPr lang="en-US" sz="1300" dirty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dirty="0" smtClean="0">
                          <a:effectLst/>
                        </a:rPr>
                        <a:t>39</a:t>
                      </a:r>
                      <a:r>
                        <a:rPr lang="en-US" sz="13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-175222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0214" y="0"/>
            <a:ext cx="79637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Білім беру ұйымы педагогтерінің жалпы санынан жоғары кәсіптік білімі бар педагогтердің үлесі</a:t>
            </a:r>
          </a:p>
          <a:p>
            <a:endParaRPr lang="kk-KZ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2023-2024  оқу жылдарында  барлығы  22  педагог. </a:t>
            </a:r>
          </a:p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Жоғары  білімді – 18</a:t>
            </a:r>
          </a:p>
          <a:p>
            <a:r>
              <a:rPr lang="kk-KZ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Арнаулы  орта -4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200208" y="2902904"/>
          <a:ext cx="7511350" cy="2741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122"/>
                <a:gridCol w="2170222"/>
                <a:gridCol w="1860331"/>
                <a:gridCol w="1702675"/>
              </a:tblGrid>
              <a:tr h="2797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Оқу 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жылдары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Жалпы 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педагог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саны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4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              Білімі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7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жоғары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арн.орта</a:t>
                      </a:r>
                      <a:endParaRPr lang="ru-RU" sz="1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02199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 smtClean="0">
                          <a:solidFill>
                            <a:schemeClr val="tx1"/>
                          </a:solidFill>
                          <a:effectLst/>
                        </a:rPr>
                        <a:t>2023-2024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</a:rPr>
                        <a:t>    </a:t>
                      </a:r>
                      <a:r>
                        <a:rPr lang="kk-KZ" sz="2400" dirty="0" smtClean="0">
                          <a:effectLst/>
                        </a:rPr>
                        <a:t>22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</a:rPr>
                        <a:t>    18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</a:rPr>
                        <a:t>      4</a:t>
                      </a: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14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>
                          <a:effectLst/>
                        </a:rPr>
                        <a:t>   100%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>
                          <a:effectLst/>
                        </a:rPr>
                        <a:t>      </a:t>
                      </a:r>
                      <a:r>
                        <a:rPr lang="kk-KZ" sz="2400" dirty="0" smtClean="0">
                          <a:effectLst/>
                        </a:rPr>
                        <a:t>82</a:t>
                      </a:r>
                      <a:r>
                        <a:rPr lang="en-US" sz="2400" dirty="0" smtClean="0">
                          <a:effectLst/>
                        </a:rPr>
                        <a:t>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2400" dirty="0" smtClean="0">
                          <a:effectLst/>
                        </a:rPr>
                        <a:t>    18</a:t>
                      </a:r>
                      <a:r>
                        <a:rPr lang="en-US" sz="2400" dirty="0" smtClean="0">
                          <a:effectLst/>
                        </a:rPr>
                        <a:t>%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6332" y="356260"/>
            <a:ext cx="6979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15.Жас мамандардың  үлесі</a:t>
            </a:r>
          </a:p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Жұмыс өтілі 1 жылдан 3 жылға дейін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4" descr="мер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656" y="1481240"/>
            <a:ext cx="3704455" cy="347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Пользователь\Desktop\мерка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6369" y="2838202"/>
            <a:ext cx="3716978" cy="318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4" descr="мер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0246" y="1625573"/>
            <a:ext cx="3704455" cy="314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48250" y="1674421"/>
            <a:ext cx="3049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Бекболова Мейіргүл</a:t>
            </a: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Дефектолог маманы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92918" y="5205841"/>
            <a:ext cx="4746324" cy="201476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ОН СЛАЙД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Пользователь\Desktop\мерка 1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66898" y="1686294"/>
            <a:ext cx="4370120" cy="4180115"/>
          </a:xfrm>
          <a:prstGeom prst="rect">
            <a:avLst/>
          </a:prstGeom>
          <a:noFill/>
        </p:spPr>
      </p:pic>
      <p:pic>
        <p:nvPicPr>
          <p:cNvPr id="6" name="Содержимое 4" descr="мер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9549" y="1540617"/>
            <a:ext cx="4133879" cy="4147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7616" y="581891"/>
            <a:ext cx="3251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Бейнелеу маманы</a:t>
            </a: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Орпабаева Салтанат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766885" y="419100"/>
            <a:ext cx="11425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16.Кәсіби шеберлік конкурстарының жеңімпаздары /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жүлдегерлері болған педагогтердің саны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14675" algn="l"/>
              </a:tabLst>
            </a:pP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33447" y="3558920"/>
            <a:ext cx="2337238" cy="364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331" y="1435142"/>
            <a:ext cx="2300219" cy="252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9378" y="1390650"/>
            <a:ext cx="2396234" cy="274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75228" y="1390650"/>
            <a:ext cx="2522482" cy="256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4" name="Picture 6" descr="C:\Users\Администратор\Desktop\2023\2022 ИШКИ САЯСАТКА АЛДАНОВА АНАР\дипл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7003" y="1447800"/>
            <a:ext cx="2364828" cy="2608538"/>
          </a:xfrm>
          <a:prstGeom prst="rect">
            <a:avLst/>
          </a:prstGeom>
          <a:noFill/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400000">
            <a:off x="8572087" y="3599383"/>
            <a:ext cx="2191405" cy="367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02520" y="4343400"/>
            <a:ext cx="2874579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766885" y="419100"/>
            <a:ext cx="111203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17.Білім беру ұйымында оқу-әдістемелік кеңес мақұлдаған  әзірленген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бағдарламалардың оқу – әдістемелік кешендердің, әдістемелік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ұсынымдардың/ құралдардың болуы 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4" name="Picture 2" descr="C:\Users\Администратор\Desktop\555555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78733" y="1651670"/>
            <a:ext cx="1954927" cy="252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65861" y="3944283"/>
            <a:ext cx="2204516" cy="2852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7627" y="4240924"/>
            <a:ext cx="1785380" cy="231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18" name="Picture 6" descr="C:\Users\Администратор\Desktop\66666666666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8383193" y="1267696"/>
            <a:ext cx="2241571" cy="3105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519" name="Picture 7" descr="C:\Users\Администратор\Desktop\777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8965319" y="3768389"/>
            <a:ext cx="2008984" cy="3159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C:\Users\Администратор\Desktop\22222222222222.jpg"/>
          <p:cNvPicPr>
            <a:picLocks noChangeAspect="1" noChangeArrowheads="1"/>
          </p:cNvPicPr>
          <p:nvPr/>
        </p:nvPicPr>
        <p:blipFill>
          <a:blip r:embed="rId8"/>
          <a:srcRect l="22873" t="6767" r="10961" b="19549"/>
          <a:stretch>
            <a:fillRect/>
          </a:stretch>
        </p:blipFill>
        <p:spPr bwMode="auto">
          <a:xfrm>
            <a:off x="1179095" y="1708484"/>
            <a:ext cx="2334126" cy="235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766885" y="419100"/>
            <a:ext cx="111203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3114675" algn="l"/>
              </a:tabLst>
            </a:pP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18.Инновациялық-эксперименттік қызмет, әлеуметтік /білім беру жобаларына қатысу</a:t>
            </a:r>
            <a:endParaRPr kumimoji="0" lang="kk-KZ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Администратор\Desktop\3333333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22119" y="3927841"/>
            <a:ext cx="1728295" cy="2236617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241" y="5076496"/>
            <a:ext cx="1732046" cy="159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86855"/>
            <a:ext cx="2970924" cy="167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3365" y="1608083"/>
            <a:ext cx="2296456" cy="22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6096000" y="1989873"/>
            <a:ext cx="46087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Жоба</a:t>
            </a:r>
          </a:p>
          <a:p>
            <a:pPr algn="ctr"/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“Мектепке дейінгі мекемедегі денсаулық сақтау педагогикалық технологияларын кешенді қолданудың тиімді жолдары”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pic>
        <p:nvPicPr>
          <p:cNvPr id="7" name="Содержимое 6" descr="ойын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7306" y="1377537"/>
            <a:ext cx="2554029" cy="2624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C:\Users\Пользователь\Desktop\ойын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5081" y="3984171"/>
            <a:ext cx="3218214" cy="2666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16075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19.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Материалды</a:t>
            </a:r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қ-техникалық қамтамасыз етудің тиімділігі </a:t>
            </a:r>
          </a:p>
          <a:p>
            <a:pPr algn="ctr"/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Балалардың ойын алаңы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Пользователь\Desktop\ойын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4467" y="1508166"/>
            <a:ext cx="2671948" cy="242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Пользователь\Desktop\ойын 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11735" y="1579419"/>
            <a:ext cx="2309751" cy="2363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" descr="C:\Users\Пользователь\Documents\спор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010" y="4102922"/>
            <a:ext cx="2600695" cy="2547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" descr="C:\Users\Пользователь\Documents\спорт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28363" y="1603169"/>
            <a:ext cx="2838204" cy="232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Содержимое 3" descr="облыс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7056" y="4073236"/>
            <a:ext cx="2720071" cy="2470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Пользователь\Documents\пластик есик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668" y="1174945"/>
            <a:ext cx="3005512" cy="3491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85011" y="417095"/>
            <a:ext cx="4191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Пластик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іктер-12шт</a:t>
            </a:r>
          </a:p>
          <a:p>
            <a:endParaRPr lang="kk-KZ" sz="2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Администратор\Downloads\PHOTO-2023-12-13-16-09-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9091" y="2286001"/>
            <a:ext cx="3488907" cy="33265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278280" y="1184352"/>
            <a:ext cx="1275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Газон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2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3" descr="калон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215" y="1514158"/>
            <a:ext cx="3601295" cy="4182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3852187" y="596123"/>
            <a:ext cx="3184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Музыкалық</a:t>
            </a:r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аппарат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pic>
        <p:nvPicPr>
          <p:cNvPr id="3074" name="Picture 2" descr="C:\Users\Администратор\Downloads\PHOTO-2023-12-13-17-11-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3964" y="1240496"/>
            <a:ext cx="2914407" cy="289007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6252" y="1234136"/>
            <a:ext cx="3433011" cy="289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678" y="1181308"/>
            <a:ext cx="4476882" cy="293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632707" y="401330"/>
            <a:ext cx="4191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Ойыншы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қтар</a:t>
            </a:r>
          </a:p>
          <a:p>
            <a:endParaRPr lang="kk-KZ" sz="28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pic>
        <p:nvPicPr>
          <p:cNvPr id="5" name="Содержимое 3" descr="ноу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" y="1023922"/>
            <a:ext cx="2929856" cy="2862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926526" y="617269"/>
            <a:ext cx="340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Кілемдер-5шт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85150" y="3790950"/>
            <a:ext cx="32258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7146" y="1524000"/>
            <a:ext cx="3393016" cy="254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785859" y="2979469"/>
            <a:ext cx="3406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Рол.штор.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19100" y="758068"/>
            <a:ext cx="109478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«Кедергісіз орта» қалыптастыруда жасалған жұмыстар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Пандустың, тұтқалардың екі жағынан  болуы</a:t>
            </a:r>
            <a:endParaRPr kumimoji="0" lang="kk-KZ" sz="24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1048943" y="1898430"/>
            <a:ext cx="4456507" cy="313076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919152" y="1841280"/>
            <a:ext cx="4615498" cy="309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30431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3" descr="ФОН СЛАЙД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1" y="0"/>
            <a:ext cx="12191999" cy="7144870"/>
          </a:xfrm>
          <a:prstGeom prst="rect">
            <a:avLst/>
          </a:prstGeom>
        </p:spPr>
      </p:pic>
      <p:pic>
        <p:nvPicPr>
          <p:cNvPr id="5" name="Содержимое 3" descr="пластик ес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330" y="1773267"/>
            <a:ext cx="3098579" cy="2972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Пользователь\Documents\пластик есик 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42647" y="2705785"/>
            <a:ext cx="3114387" cy="341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843148" y="807522"/>
            <a:ext cx="2042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ұздатқыш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7064" y="1300033"/>
            <a:ext cx="282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Тоңазытқыш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3476" y="1686910"/>
            <a:ext cx="223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</a:t>
            </a:r>
            <a:r>
              <a:rPr lang="kk-KZ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пеші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3" descr="облыс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873" y="2134839"/>
            <a:ext cx="3110043" cy="3146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3" descr="ФОН СЛАЙД.jpg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1999" cy="714487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1770" t="654" r="13962"/>
          <a:stretch>
            <a:fillRect/>
          </a:stretch>
        </p:blipFill>
        <p:spPr bwMode="auto">
          <a:xfrm rot="5400000">
            <a:off x="8415059" y="2518759"/>
            <a:ext cx="2466873" cy="3090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814475" y="2091596"/>
            <a:ext cx="1787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логотип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5989" t="1642" r="12500"/>
          <a:stretch>
            <a:fillRect/>
          </a:stretch>
        </p:blipFill>
        <p:spPr bwMode="auto">
          <a:xfrm rot="5400000">
            <a:off x="4783750" y="1707549"/>
            <a:ext cx="2331369" cy="32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000" t="8581" r="30957"/>
          <a:stretch>
            <a:fillRect/>
          </a:stretch>
        </p:blipFill>
        <p:spPr bwMode="auto">
          <a:xfrm rot="5400000">
            <a:off x="1132845" y="1022486"/>
            <a:ext cx="2399402" cy="318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137510" y="520407"/>
            <a:ext cx="17873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вывеска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2375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5521" y="3284984"/>
            <a:ext cx="70350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НАЗАРЛАРЫҢЫЗҒА</a:t>
            </a:r>
          </a:p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РАҚМЕТ!!!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9509" y="4437112"/>
            <a:ext cx="2032000" cy="1508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71751">
            <a:off x="8488464" y="-722941"/>
            <a:ext cx="2646443" cy="297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1957" y="2495278"/>
            <a:ext cx="50800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957" y="381000"/>
            <a:ext cx="508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5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166255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352550" y="666751"/>
            <a:ext cx="5295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Баспалдақтың  бірінші  және  соңғы сатыларын  ерекше  бояу</a:t>
            </a: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41411" b="28347"/>
          <a:stretch>
            <a:fillRect/>
          </a:stretch>
        </p:blipFill>
        <p:spPr bwMode="auto">
          <a:xfrm>
            <a:off x="2196936" y="2232561"/>
            <a:ext cx="2624446" cy="217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781799" y="742950"/>
            <a:ext cx="4699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Демалыс және күту орындарын </a:t>
            </a:r>
          </a:p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жабдықтау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0183" y="2244435"/>
            <a:ext cx="3144362" cy="21494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8615">
            <a:off x="-225287" y="3228900"/>
            <a:ext cx="2137784" cy="32022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8615">
            <a:off x="9870716" y="366949"/>
            <a:ext cx="2137784" cy="32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1732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9650" y="781735"/>
            <a:ext cx="946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Балдаққа арналған тұтқалар, ілмектер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орнату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(әжетхана  бөлме)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/>
          <a:srcRect l="32452" r="17819" b="17267"/>
          <a:stretch>
            <a:fillRect/>
          </a:stretch>
        </p:blipFill>
        <p:spPr>
          <a:xfrm>
            <a:off x="3652837" y="1704975"/>
            <a:ext cx="40100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304313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-149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3950" y="863084"/>
            <a:ext cx="931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деңгейде сантораптағы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раковина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жабдығы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549" y="1714500"/>
            <a:ext cx="2171701" cy="21717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9900" y="2286000"/>
            <a:ext cx="2133599" cy="215265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1149" y="2667000"/>
            <a:ext cx="1981201" cy="22860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53325" y="3176587"/>
            <a:ext cx="1876425" cy="2557463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63100" y="3886200"/>
            <a:ext cx="2228850" cy="25145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38318" y="501134"/>
            <a:ext cx="9391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Унитаз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жанында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жағдай  жасау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" y="1090613"/>
            <a:ext cx="2647950" cy="2681287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9450" y="1890713"/>
            <a:ext cx="1847850" cy="327183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6850" y="2500313"/>
            <a:ext cx="1981200" cy="287178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15213" y="3076575"/>
            <a:ext cx="1976437" cy="294322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8350" y="3757612"/>
            <a:ext cx="2266950" cy="27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55642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7218</TotalTime>
  <Words>1626</Words>
  <Application>Microsoft Office PowerPoint</Application>
  <PresentationFormat>Произвольный</PresentationFormat>
  <Paragraphs>860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Windows 7</cp:lastModifiedBy>
  <cp:revision>450</cp:revision>
  <dcterms:created xsi:type="dcterms:W3CDTF">2023-05-22T04:45:06Z</dcterms:created>
  <dcterms:modified xsi:type="dcterms:W3CDTF">2023-12-14T06:13:44Z</dcterms:modified>
</cp:coreProperties>
</file>